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69" r:id="rId4"/>
    <p:sldId id="262" r:id="rId5"/>
    <p:sldId id="259" r:id="rId6"/>
    <p:sldId id="286" r:id="rId7"/>
    <p:sldId id="272" r:id="rId8"/>
    <p:sldId id="278" r:id="rId9"/>
    <p:sldId id="263" r:id="rId10"/>
    <p:sldId id="268" r:id="rId11"/>
    <p:sldId id="288" r:id="rId12"/>
    <p:sldId id="289" r:id="rId13"/>
    <p:sldId id="290" r:id="rId14"/>
    <p:sldId id="291" r:id="rId15"/>
    <p:sldId id="273" r:id="rId16"/>
    <p:sldId id="279" r:id="rId17"/>
    <p:sldId id="281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A47860-B5B6-4EAB-B4FF-2BF62A87FC02}">
  <a:tblStyle styleId="{D6A47860-B5B6-4EAB-B4FF-2BF62A87FC0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FFC197-9C75-4F18-A6A2-54F06462E03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5966828E-51F6-49FD-85ED-4CE99532D884}">
      <dgm:prSet phldrT="[Tekst]"/>
      <dgm:spPr/>
      <dgm:t>
        <a:bodyPr/>
        <a:lstStyle/>
        <a:p>
          <a:r>
            <a:rPr lang="nl-NL" dirty="0"/>
            <a:t>ECG</a:t>
          </a:r>
        </a:p>
      </dgm:t>
    </dgm:pt>
    <dgm:pt modelId="{D3CCDCCF-2485-421C-9D7B-E918E2A3E2EE}" type="parTrans" cxnId="{C05DA8EC-2849-49C9-BCE5-F0E80ABFE6F5}">
      <dgm:prSet/>
      <dgm:spPr/>
      <dgm:t>
        <a:bodyPr/>
        <a:lstStyle/>
        <a:p>
          <a:endParaRPr lang="nl-NL"/>
        </a:p>
      </dgm:t>
    </dgm:pt>
    <dgm:pt modelId="{48DE67E6-60A6-4281-91DA-8E052A889142}" type="sibTrans" cxnId="{C05DA8EC-2849-49C9-BCE5-F0E80ABFE6F5}">
      <dgm:prSet/>
      <dgm:spPr/>
      <dgm:t>
        <a:bodyPr/>
        <a:lstStyle/>
        <a:p>
          <a:endParaRPr lang="nl-NL"/>
        </a:p>
      </dgm:t>
    </dgm:pt>
    <dgm:pt modelId="{5C2776D8-97E6-45A2-A38B-7F7DA829596F}">
      <dgm:prSet phldrT="[Tekst]"/>
      <dgm:spPr/>
      <dgm:t>
        <a:bodyPr/>
        <a:lstStyle/>
        <a:p>
          <a:r>
            <a:rPr lang="nl-NL" dirty="0" err="1"/>
            <a:t>Linear</a:t>
          </a:r>
          <a:r>
            <a:rPr lang="nl-NL" dirty="0"/>
            <a:t> highpass filter </a:t>
          </a:r>
        </a:p>
      </dgm:t>
    </dgm:pt>
    <dgm:pt modelId="{248ED2FD-2211-4DC3-9C28-AB5C5AFDE3DD}" type="parTrans" cxnId="{78573A46-F2D1-43CF-87F7-2304EB360DCC}">
      <dgm:prSet/>
      <dgm:spPr/>
      <dgm:t>
        <a:bodyPr/>
        <a:lstStyle/>
        <a:p>
          <a:endParaRPr lang="nl-NL"/>
        </a:p>
      </dgm:t>
    </dgm:pt>
    <dgm:pt modelId="{D6F45D34-E870-4565-8E06-389C848A2A5B}" type="sibTrans" cxnId="{78573A46-F2D1-43CF-87F7-2304EB360DCC}">
      <dgm:prSet/>
      <dgm:spPr/>
      <dgm:t>
        <a:bodyPr/>
        <a:lstStyle/>
        <a:p>
          <a:endParaRPr lang="nl-NL"/>
        </a:p>
      </dgm:t>
    </dgm:pt>
    <dgm:pt modelId="{AD09837E-4F6F-471E-B880-B62C59603C4C}">
      <dgm:prSet phldrT="[Tekst]"/>
      <dgm:spPr/>
      <dgm:t>
        <a:bodyPr/>
        <a:lstStyle/>
        <a:p>
          <a:r>
            <a:rPr lang="nl-NL" dirty="0"/>
            <a:t>Non-</a:t>
          </a:r>
          <a:r>
            <a:rPr lang="nl-NL" dirty="0" err="1"/>
            <a:t>linear</a:t>
          </a:r>
          <a:r>
            <a:rPr lang="nl-NL" dirty="0"/>
            <a:t> </a:t>
          </a:r>
          <a:r>
            <a:rPr lang="nl-NL" dirty="0" err="1"/>
            <a:t>lowpass</a:t>
          </a:r>
          <a:r>
            <a:rPr lang="nl-NL" dirty="0"/>
            <a:t> filter </a:t>
          </a:r>
        </a:p>
      </dgm:t>
    </dgm:pt>
    <dgm:pt modelId="{8A72D57D-DF4B-44C5-8046-FD2831299FA4}" type="parTrans" cxnId="{00F7A738-8AA5-4202-BD57-564ADE05D4CE}">
      <dgm:prSet/>
      <dgm:spPr/>
      <dgm:t>
        <a:bodyPr/>
        <a:lstStyle/>
        <a:p>
          <a:endParaRPr lang="nl-NL"/>
        </a:p>
      </dgm:t>
    </dgm:pt>
    <dgm:pt modelId="{D3FBBF6B-2C6B-4897-BA53-BC0EAB805347}" type="sibTrans" cxnId="{00F7A738-8AA5-4202-BD57-564ADE05D4CE}">
      <dgm:prSet/>
      <dgm:spPr/>
      <dgm:t>
        <a:bodyPr/>
        <a:lstStyle/>
        <a:p>
          <a:endParaRPr lang="nl-NL"/>
        </a:p>
      </dgm:t>
    </dgm:pt>
    <dgm:pt modelId="{B9BB7CC0-28C8-4B88-9B69-95A72E96BF18}">
      <dgm:prSet/>
      <dgm:spPr/>
      <dgm:t>
        <a:bodyPr/>
        <a:lstStyle/>
        <a:p>
          <a:r>
            <a:rPr lang="nl-NL" dirty="0" err="1"/>
            <a:t>Decision</a:t>
          </a:r>
          <a:r>
            <a:rPr lang="nl-NL" dirty="0"/>
            <a:t> making </a:t>
          </a:r>
        </a:p>
      </dgm:t>
    </dgm:pt>
    <dgm:pt modelId="{251198FA-4361-42F4-9A51-96687DF65CD3}" type="parTrans" cxnId="{C7AD10FB-1FFC-4DBD-94F9-69D38FD0ADC6}">
      <dgm:prSet/>
      <dgm:spPr/>
      <dgm:t>
        <a:bodyPr/>
        <a:lstStyle/>
        <a:p>
          <a:endParaRPr lang="nl-NL"/>
        </a:p>
      </dgm:t>
    </dgm:pt>
    <dgm:pt modelId="{DDF4F6AC-E342-4253-902F-068509BE359A}" type="sibTrans" cxnId="{C7AD10FB-1FFC-4DBD-94F9-69D38FD0ADC6}">
      <dgm:prSet/>
      <dgm:spPr/>
      <dgm:t>
        <a:bodyPr/>
        <a:lstStyle/>
        <a:p>
          <a:endParaRPr lang="nl-NL"/>
        </a:p>
      </dgm:t>
    </dgm:pt>
    <dgm:pt modelId="{FDF82FBF-697F-4F62-983D-0424B108CF82}">
      <dgm:prSet/>
      <dgm:spPr/>
      <dgm:t>
        <a:bodyPr/>
        <a:lstStyle/>
        <a:p>
          <a:r>
            <a:rPr lang="nl-NL" dirty="0"/>
            <a:t>BPM</a:t>
          </a:r>
        </a:p>
      </dgm:t>
    </dgm:pt>
    <dgm:pt modelId="{1584984F-3FB4-4F6D-B82A-429CCE78CCB9}" type="parTrans" cxnId="{BD33AC94-D7DF-4259-81B3-066A28E0D204}">
      <dgm:prSet/>
      <dgm:spPr/>
      <dgm:t>
        <a:bodyPr/>
        <a:lstStyle/>
        <a:p>
          <a:endParaRPr lang="nl-NL"/>
        </a:p>
      </dgm:t>
    </dgm:pt>
    <dgm:pt modelId="{59CD03AB-5961-4B11-8964-6F43F171AFC8}" type="sibTrans" cxnId="{BD33AC94-D7DF-4259-81B3-066A28E0D204}">
      <dgm:prSet/>
      <dgm:spPr/>
      <dgm:t>
        <a:bodyPr/>
        <a:lstStyle/>
        <a:p>
          <a:endParaRPr lang="nl-NL"/>
        </a:p>
      </dgm:t>
    </dgm:pt>
    <dgm:pt modelId="{8DDA2913-EDD1-4A88-A689-35D1A2DBAB25}" type="pres">
      <dgm:prSet presAssocID="{CDFFC197-9C75-4F18-A6A2-54F06462E037}" presName="CompostProcess" presStyleCnt="0">
        <dgm:presLayoutVars>
          <dgm:dir/>
          <dgm:resizeHandles val="exact"/>
        </dgm:presLayoutVars>
      </dgm:prSet>
      <dgm:spPr/>
    </dgm:pt>
    <dgm:pt modelId="{8F677D4C-9FB2-4831-AF38-9C981C5E0C6D}" type="pres">
      <dgm:prSet presAssocID="{CDFFC197-9C75-4F18-A6A2-54F06462E037}" presName="arrow" presStyleLbl="bgShp" presStyleIdx="0" presStyleCnt="1"/>
      <dgm:spPr/>
    </dgm:pt>
    <dgm:pt modelId="{BFBCFA4B-2BB4-4521-AA65-36D9639EE26B}" type="pres">
      <dgm:prSet presAssocID="{CDFFC197-9C75-4F18-A6A2-54F06462E037}" presName="linearProcess" presStyleCnt="0"/>
      <dgm:spPr/>
    </dgm:pt>
    <dgm:pt modelId="{EF3330C9-4DF4-4214-8111-B780AF1B6891}" type="pres">
      <dgm:prSet presAssocID="{5966828E-51F6-49FD-85ED-4CE99532D884}" presName="textNode" presStyleLbl="node1" presStyleIdx="0" presStyleCnt="5">
        <dgm:presLayoutVars>
          <dgm:bulletEnabled val="1"/>
        </dgm:presLayoutVars>
      </dgm:prSet>
      <dgm:spPr/>
    </dgm:pt>
    <dgm:pt modelId="{74F02805-2269-427D-9E02-D699490A2F27}" type="pres">
      <dgm:prSet presAssocID="{48DE67E6-60A6-4281-91DA-8E052A889142}" presName="sibTrans" presStyleCnt="0"/>
      <dgm:spPr/>
    </dgm:pt>
    <dgm:pt modelId="{16C3AC99-A069-4722-85CE-E8CC9CA4E786}" type="pres">
      <dgm:prSet presAssocID="{5C2776D8-97E6-45A2-A38B-7F7DA829596F}" presName="textNode" presStyleLbl="node1" presStyleIdx="1" presStyleCnt="5">
        <dgm:presLayoutVars>
          <dgm:bulletEnabled val="1"/>
        </dgm:presLayoutVars>
      </dgm:prSet>
      <dgm:spPr/>
    </dgm:pt>
    <dgm:pt modelId="{DA8A0DC5-634A-4470-B0BE-12ECD51EBD95}" type="pres">
      <dgm:prSet presAssocID="{D6F45D34-E870-4565-8E06-389C848A2A5B}" presName="sibTrans" presStyleCnt="0"/>
      <dgm:spPr/>
    </dgm:pt>
    <dgm:pt modelId="{64261388-FEC5-458D-A234-1733C4292405}" type="pres">
      <dgm:prSet presAssocID="{AD09837E-4F6F-471E-B880-B62C59603C4C}" presName="textNode" presStyleLbl="node1" presStyleIdx="2" presStyleCnt="5">
        <dgm:presLayoutVars>
          <dgm:bulletEnabled val="1"/>
        </dgm:presLayoutVars>
      </dgm:prSet>
      <dgm:spPr/>
    </dgm:pt>
    <dgm:pt modelId="{CBD1071F-50EE-4912-ADB8-536200188524}" type="pres">
      <dgm:prSet presAssocID="{D3FBBF6B-2C6B-4897-BA53-BC0EAB805347}" presName="sibTrans" presStyleCnt="0"/>
      <dgm:spPr/>
    </dgm:pt>
    <dgm:pt modelId="{53D786E5-8DCC-4FA8-95B7-6D6CF137D474}" type="pres">
      <dgm:prSet presAssocID="{B9BB7CC0-28C8-4B88-9B69-95A72E96BF18}" presName="textNode" presStyleLbl="node1" presStyleIdx="3" presStyleCnt="5">
        <dgm:presLayoutVars>
          <dgm:bulletEnabled val="1"/>
        </dgm:presLayoutVars>
      </dgm:prSet>
      <dgm:spPr/>
    </dgm:pt>
    <dgm:pt modelId="{59E8A923-9776-4D78-AA76-1B40B3F33C8A}" type="pres">
      <dgm:prSet presAssocID="{DDF4F6AC-E342-4253-902F-068509BE359A}" presName="sibTrans" presStyleCnt="0"/>
      <dgm:spPr/>
    </dgm:pt>
    <dgm:pt modelId="{F60A9C25-79D8-41CC-98FC-2B16B2EF663E}" type="pres">
      <dgm:prSet presAssocID="{FDF82FBF-697F-4F62-983D-0424B108CF82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A15ED306-37F6-49AE-B4F8-2C78C94C7810}" type="presOf" srcId="{5966828E-51F6-49FD-85ED-4CE99532D884}" destId="{EF3330C9-4DF4-4214-8111-B780AF1B6891}" srcOrd="0" destOrd="0" presId="urn:microsoft.com/office/officeart/2005/8/layout/hProcess9"/>
    <dgm:cxn modelId="{DA849A23-C349-406B-A7D5-FB6DA6A6EE77}" type="presOf" srcId="{FDF82FBF-697F-4F62-983D-0424B108CF82}" destId="{F60A9C25-79D8-41CC-98FC-2B16B2EF663E}" srcOrd="0" destOrd="0" presId="urn:microsoft.com/office/officeart/2005/8/layout/hProcess9"/>
    <dgm:cxn modelId="{00F7A738-8AA5-4202-BD57-564ADE05D4CE}" srcId="{CDFFC197-9C75-4F18-A6A2-54F06462E037}" destId="{AD09837E-4F6F-471E-B880-B62C59603C4C}" srcOrd="2" destOrd="0" parTransId="{8A72D57D-DF4B-44C5-8046-FD2831299FA4}" sibTransId="{D3FBBF6B-2C6B-4897-BA53-BC0EAB805347}"/>
    <dgm:cxn modelId="{5D0EA962-0462-4DD8-A707-D892EF194BA7}" type="presOf" srcId="{AD09837E-4F6F-471E-B880-B62C59603C4C}" destId="{64261388-FEC5-458D-A234-1733C4292405}" srcOrd="0" destOrd="0" presId="urn:microsoft.com/office/officeart/2005/8/layout/hProcess9"/>
    <dgm:cxn modelId="{752A8C64-8D83-41DE-9437-668F9F3C9FBA}" type="presOf" srcId="{CDFFC197-9C75-4F18-A6A2-54F06462E037}" destId="{8DDA2913-EDD1-4A88-A689-35D1A2DBAB25}" srcOrd="0" destOrd="0" presId="urn:microsoft.com/office/officeart/2005/8/layout/hProcess9"/>
    <dgm:cxn modelId="{78573A46-F2D1-43CF-87F7-2304EB360DCC}" srcId="{CDFFC197-9C75-4F18-A6A2-54F06462E037}" destId="{5C2776D8-97E6-45A2-A38B-7F7DA829596F}" srcOrd="1" destOrd="0" parTransId="{248ED2FD-2211-4DC3-9C28-AB5C5AFDE3DD}" sibTransId="{D6F45D34-E870-4565-8E06-389C848A2A5B}"/>
    <dgm:cxn modelId="{052E6D52-B9DF-4DAA-8028-4E3C719D76BE}" type="presOf" srcId="{B9BB7CC0-28C8-4B88-9B69-95A72E96BF18}" destId="{53D786E5-8DCC-4FA8-95B7-6D6CF137D474}" srcOrd="0" destOrd="0" presId="urn:microsoft.com/office/officeart/2005/8/layout/hProcess9"/>
    <dgm:cxn modelId="{BD33AC94-D7DF-4259-81B3-066A28E0D204}" srcId="{CDFFC197-9C75-4F18-A6A2-54F06462E037}" destId="{FDF82FBF-697F-4F62-983D-0424B108CF82}" srcOrd="4" destOrd="0" parTransId="{1584984F-3FB4-4F6D-B82A-429CCE78CCB9}" sibTransId="{59CD03AB-5961-4B11-8964-6F43F171AFC8}"/>
    <dgm:cxn modelId="{F31EE999-60E6-47AF-BF58-59C280C5C416}" type="presOf" srcId="{5C2776D8-97E6-45A2-A38B-7F7DA829596F}" destId="{16C3AC99-A069-4722-85CE-E8CC9CA4E786}" srcOrd="0" destOrd="0" presId="urn:microsoft.com/office/officeart/2005/8/layout/hProcess9"/>
    <dgm:cxn modelId="{C05DA8EC-2849-49C9-BCE5-F0E80ABFE6F5}" srcId="{CDFFC197-9C75-4F18-A6A2-54F06462E037}" destId="{5966828E-51F6-49FD-85ED-4CE99532D884}" srcOrd="0" destOrd="0" parTransId="{D3CCDCCF-2485-421C-9D7B-E918E2A3E2EE}" sibTransId="{48DE67E6-60A6-4281-91DA-8E052A889142}"/>
    <dgm:cxn modelId="{C7AD10FB-1FFC-4DBD-94F9-69D38FD0ADC6}" srcId="{CDFFC197-9C75-4F18-A6A2-54F06462E037}" destId="{B9BB7CC0-28C8-4B88-9B69-95A72E96BF18}" srcOrd="3" destOrd="0" parTransId="{251198FA-4361-42F4-9A51-96687DF65CD3}" sibTransId="{DDF4F6AC-E342-4253-902F-068509BE359A}"/>
    <dgm:cxn modelId="{F24F5554-B739-48EF-9DDE-12D2706BECF5}" type="presParOf" srcId="{8DDA2913-EDD1-4A88-A689-35D1A2DBAB25}" destId="{8F677D4C-9FB2-4831-AF38-9C981C5E0C6D}" srcOrd="0" destOrd="0" presId="urn:microsoft.com/office/officeart/2005/8/layout/hProcess9"/>
    <dgm:cxn modelId="{88611F59-CA49-48D0-9E6A-261EA222ABE6}" type="presParOf" srcId="{8DDA2913-EDD1-4A88-A689-35D1A2DBAB25}" destId="{BFBCFA4B-2BB4-4521-AA65-36D9639EE26B}" srcOrd="1" destOrd="0" presId="urn:microsoft.com/office/officeart/2005/8/layout/hProcess9"/>
    <dgm:cxn modelId="{59B041FC-C00A-4CCD-8216-2B142361B7E3}" type="presParOf" srcId="{BFBCFA4B-2BB4-4521-AA65-36D9639EE26B}" destId="{EF3330C9-4DF4-4214-8111-B780AF1B6891}" srcOrd="0" destOrd="0" presId="urn:microsoft.com/office/officeart/2005/8/layout/hProcess9"/>
    <dgm:cxn modelId="{75A2826A-4B2A-4239-8500-B8A9B1A008E0}" type="presParOf" srcId="{BFBCFA4B-2BB4-4521-AA65-36D9639EE26B}" destId="{74F02805-2269-427D-9E02-D699490A2F27}" srcOrd="1" destOrd="0" presId="urn:microsoft.com/office/officeart/2005/8/layout/hProcess9"/>
    <dgm:cxn modelId="{87DF1C94-9900-4211-AC3F-8DDE17C65909}" type="presParOf" srcId="{BFBCFA4B-2BB4-4521-AA65-36D9639EE26B}" destId="{16C3AC99-A069-4722-85CE-E8CC9CA4E786}" srcOrd="2" destOrd="0" presId="urn:microsoft.com/office/officeart/2005/8/layout/hProcess9"/>
    <dgm:cxn modelId="{E8F82D1F-5936-40C8-95D2-6E3593960AAB}" type="presParOf" srcId="{BFBCFA4B-2BB4-4521-AA65-36D9639EE26B}" destId="{DA8A0DC5-634A-4470-B0BE-12ECD51EBD95}" srcOrd="3" destOrd="0" presId="urn:microsoft.com/office/officeart/2005/8/layout/hProcess9"/>
    <dgm:cxn modelId="{B15A7965-A9D0-4B0F-B04E-9C9E054114B0}" type="presParOf" srcId="{BFBCFA4B-2BB4-4521-AA65-36D9639EE26B}" destId="{64261388-FEC5-458D-A234-1733C4292405}" srcOrd="4" destOrd="0" presId="urn:microsoft.com/office/officeart/2005/8/layout/hProcess9"/>
    <dgm:cxn modelId="{46E5A45E-A076-4BDE-85A6-B21CA19A0484}" type="presParOf" srcId="{BFBCFA4B-2BB4-4521-AA65-36D9639EE26B}" destId="{CBD1071F-50EE-4912-ADB8-536200188524}" srcOrd="5" destOrd="0" presId="urn:microsoft.com/office/officeart/2005/8/layout/hProcess9"/>
    <dgm:cxn modelId="{5855C968-0C15-4EC3-99D4-A95E52CC1C5D}" type="presParOf" srcId="{BFBCFA4B-2BB4-4521-AA65-36D9639EE26B}" destId="{53D786E5-8DCC-4FA8-95B7-6D6CF137D474}" srcOrd="6" destOrd="0" presId="urn:microsoft.com/office/officeart/2005/8/layout/hProcess9"/>
    <dgm:cxn modelId="{5F4693D1-6818-4A26-8ED9-F8191BF085EA}" type="presParOf" srcId="{BFBCFA4B-2BB4-4521-AA65-36D9639EE26B}" destId="{59E8A923-9776-4D78-AA76-1B40B3F33C8A}" srcOrd="7" destOrd="0" presId="urn:microsoft.com/office/officeart/2005/8/layout/hProcess9"/>
    <dgm:cxn modelId="{3251C7B6-D07A-44FB-A95F-8F27D009D525}" type="presParOf" srcId="{BFBCFA4B-2BB4-4521-AA65-36D9639EE26B}" destId="{F60A9C25-79D8-41CC-98FC-2B16B2EF663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677D4C-9FB2-4831-AF38-9C981C5E0C6D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330C9-4DF4-4214-8111-B780AF1B6891}">
      <dsp:nvSpPr>
        <dsp:cNvPr id="0" name=""/>
        <dsp:cNvSpPr/>
      </dsp:nvSpPr>
      <dsp:spPr>
        <a:xfrm>
          <a:off x="2678" y="1219199"/>
          <a:ext cx="1171277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/>
            <a:t>ECG</a:t>
          </a:r>
        </a:p>
      </dsp:txBody>
      <dsp:txXfrm>
        <a:off x="59855" y="1276376"/>
        <a:ext cx="1056923" cy="1511246"/>
      </dsp:txXfrm>
    </dsp:sp>
    <dsp:sp modelId="{16C3AC99-A069-4722-85CE-E8CC9CA4E786}">
      <dsp:nvSpPr>
        <dsp:cNvPr id="0" name=""/>
        <dsp:cNvSpPr/>
      </dsp:nvSpPr>
      <dsp:spPr>
        <a:xfrm>
          <a:off x="1232520" y="1219199"/>
          <a:ext cx="1171277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 err="1"/>
            <a:t>Linear</a:t>
          </a:r>
          <a:r>
            <a:rPr lang="nl-NL" sz="1800" kern="1200" dirty="0"/>
            <a:t> highpass filter </a:t>
          </a:r>
        </a:p>
      </dsp:txBody>
      <dsp:txXfrm>
        <a:off x="1289697" y="1276376"/>
        <a:ext cx="1056923" cy="1511246"/>
      </dsp:txXfrm>
    </dsp:sp>
    <dsp:sp modelId="{64261388-FEC5-458D-A234-1733C4292405}">
      <dsp:nvSpPr>
        <dsp:cNvPr id="0" name=""/>
        <dsp:cNvSpPr/>
      </dsp:nvSpPr>
      <dsp:spPr>
        <a:xfrm>
          <a:off x="2462361" y="1219199"/>
          <a:ext cx="1171277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/>
            <a:t>Non-</a:t>
          </a:r>
          <a:r>
            <a:rPr lang="nl-NL" sz="1800" kern="1200" dirty="0" err="1"/>
            <a:t>linear</a:t>
          </a:r>
          <a:r>
            <a:rPr lang="nl-NL" sz="1800" kern="1200" dirty="0"/>
            <a:t> </a:t>
          </a:r>
          <a:r>
            <a:rPr lang="nl-NL" sz="1800" kern="1200" dirty="0" err="1"/>
            <a:t>lowpass</a:t>
          </a:r>
          <a:r>
            <a:rPr lang="nl-NL" sz="1800" kern="1200" dirty="0"/>
            <a:t> filter </a:t>
          </a:r>
        </a:p>
      </dsp:txBody>
      <dsp:txXfrm>
        <a:off x="2519538" y="1276376"/>
        <a:ext cx="1056923" cy="1511246"/>
      </dsp:txXfrm>
    </dsp:sp>
    <dsp:sp modelId="{53D786E5-8DCC-4FA8-95B7-6D6CF137D474}">
      <dsp:nvSpPr>
        <dsp:cNvPr id="0" name=""/>
        <dsp:cNvSpPr/>
      </dsp:nvSpPr>
      <dsp:spPr>
        <a:xfrm>
          <a:off x="3692202" y="1219199"/>
          <a:ext cx="1171277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 err="1"/>
            <a:t>Decision</a:t>
          </a:r>
          <a:r>
            <a:rPr lang="nl-NL" sz="1800" kern="1200" dirty="0"/>
            <a:t> making </a:t>
          </a:r>
        </a:p>
      </dsp:txBody>
      <dsp:txXfrm>
        <a:off x="3749379" y="1276376"/>
        <a:ext cx="1056923" cy="1511246"/>
      </dsp:txXfrm>
    </dsp:sp>
    <dsp:sp modelId="{F60A9C25-79D8-41CC-98FC-2B16B2EF663E}">
      <dsp:nvSpPr>
        <dsp:cNvPr id="0" name=""/>
        <dsp:cNvSpPr/>
      </dsp:nvSpPr>
      <dsp:spPr>
        <a:xfrm>
          <a:off x="4922043" y="1219199"/>
          <a:ext cx="1171277" cy="162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800" kern="1200" dirty="0"/>
            <a:t>BPM</a:t>
          </a:r>
        </a:p>
      </dsp:txBody>
      <dsp:txXfrm>
        <a:off x="4979220" y="1276376"/>
        <a:ext cx="1056923" cy="1511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567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601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527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577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7" y="1711200"/>
            <a:ext cx="2276399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8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09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‹nr.›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marko.ylikulju@student.ap.b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creativecommons.org/licenses/by/4.0/" TargetMode="External"/><Relationship Id="rId5" Type="http://schemas.openxmlformats.org/officeDocument/2006/relationships/hyperlink" Target="http://www.slidescarnival.com/help-use-presentation-template" TargetMode="External"/><Relationship Id="rId4" Type="http://schemas.openxmlformats.org/officeDocument/2006/relationships/hyperlink" Target="#slide=id.g35ed75ccf_0141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hyperlink" Target="http://localhost:808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457199" y="3509729"/>
            <a:ext cx="520743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sz="6600" dirty="0"/>
              <a:t>FinHeartBel</a:t>
            </a:r>
            <a:endParaRPr lang="en" sz="6600" dirty="0"/>
          </a:p>
        </p:txBody>
      </p:sp>
      <p:sp>
        <p:nvSpPr>
          <p:cNvPr id="2" name="Tekstvak 1"/>
          <p:cNvSpPr txBox="1"/>
          <p:nvPr/>
        </p:nvSpPr>
        <p:spPr>
          <a:xfrm>
            <a:off x="3310127" y="4669529"/>
            <a:ext cx="4251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Marko, Nathan &amp; Mo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463880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/>
              <a:t>ALGORITHM</a:t>
            </a:r>
            <a:endParaRPr lang="en" dirty="0"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87871775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 err="1"/>
              <a:t>Algorithm</a:t>
            </a:r>
            <a:endParaRPr lang="en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nl-BE" dirty="0" err="1"/>
              <a:t>Custom</a:t>
            </a:r>
            <a:r>
              <a:rPr lang="nl-BE" dirty="0"/>
              <a:t> C </a:t>
            </a:r>
            <a:r>
              <a:rPr lang="nl-BE" dirty="0" err="1"/>
              <a:t>to</a:t>
            </a:r>
            <a:r>
              <a:rPr lang="nl-BE" dirty="0"/>
              <a:t> Typescript port</a:t>
            </a:r>
          </a:p>
          <a:p>
            <a:pPr marL="285750" indent="-285750"/>
            <a:r>
              <a:rPr lang="nl-BE" dirty="0"/>
              <a:t>Client-</a:t>
            </a:r>
            <a:r>
              <a:rPr lang="nl-BE" dirty="0" err="1"/>
              <a:t>based</a:t>
            </a:r>
            <a:r>
              <a:rPr lang="nl-BE" dirty="0"/>
              <a:t> </a:t>
            </a:r>
            <a:r>
              <a:rPr lang="nl-BE" dirty="0" err="1"/>
              <a:t>implementation</a:t>
            </a:r>
            <a:endParaRPr lang="nl-BE" dirty="0"/>
          </a:p>
          <a:p>
            <a:pPr marL="285750" indent="-285750"/>
            <a:r>
              <a:rPr lang="nl-BE" dirty="0" err="1"/>
              <a:t>Frequency</a:t>
            </a:r>
            <a:r>
              <a:rPr lang="nl-BE" dirty="0"/>
              <a:t> </a:t>
            </a:r>
            <a:r>
              <a:rPr lang="nl-BE" dirty="0" err="1"/>
              <a:t>independant</a:t>
            </a:r>
            <a:endParaRPr lang="nl-BE" dirty="0"/>
          </a:p>
          <a:p>
            <a:pPr marL="285750" indent="-285750"/>
            <a:r>
              <a:rPr lang="nl-BE" dirty="0"/>
              <a:t>Portable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projects</a:t>
            </a:r>
            <a:r>
              <a:rPr lang="nl-BE" dirty="0"/>
              <a:t> and </a:t>
            </a:r>
            <a:r>
              <a:rPr lang="nl-BE" dirty="0" err="1"/>
              <a:t>devices</a:t>
            </a:r>
            <a:endParaRPr lang="nl-BE" dirty="0"/>
          </a:p>
          <a:p>
            <a:pPr marL="285750" indent="-285750"/>
            <a:r>
              <a:rPr lang="nl-BE" dirty="0" err="1"/>
              <a:t>Implementation</a:t>
            </a:r>
            <a:r>
              <a:rPr lang="nl-BE" dirty="0"/>
              <a:t> of HC Chen, SW Chen, University of </a:t>
            </a:r>
            <a:r>
              <a:rPr lang="nl-BE" dirty="0" err="1"/>
              <a:t>Taiwain</a:t>
            </a:r>
            <a:endParaRPr lang="nl-BE" dirty="0"/>
          </a:p>
          <a:p>
            <a:pPr marL="285750" indent="-285750"/>
            <a:r>
              <a:rPr lang="nl-BE" dirty="0" err="1"/>
              <a:t>Algorithm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Pan-</a:t>
            </a:r>
            <a:r>
              <a:rPr lang="nl-BE" dirty="0" err="1"/>
              <a:t>Tompkins</a:t>
            </a:r>
            <a:r>
              <a:rPr lang="nl-BE" dirty="0"/>
              <a:t> 1982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0786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/>
              <a:t>Highpass </a:t>
            </a:r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regression</a:t>
            </a:r>
            <a:endParaRPr lang="en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average</a:t>
            </a:r>
            <a:r>
              <a:rPr lang="nl-BE" dirty="0"/>
              <a:t> filter</a:t>
            </a:r>
          </a:p>
          <a:p>
            <a:pPr>
              <a:buNone/>
            </a:pPr>
            <a:r>
              <a:rPr lang="nl-BE" dirty="0"/>
              <a:t>Filter </a:t>
            </a:r>
            <a:r>
              <a:rPr lang="nl-BE" dirty="0" err="1"/>
              <a:t>noise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Arduino</a:t>
            </a:r>
            <a:endParaRPr lang="nl-BE" dirty="0"/>
          </a:p>
          <a:p>
            <a:pPr>
              <a:buNone/>
            </a:pPr>
            <a:r>
              <a:rPr lang="nl-BE" dirty="0"/>
              <a:t>Preparing stage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lowpass</a:t>
            </a:r>
            <a:r>
              <a:rPr lang="nl-BE" dirty="0"/>
              <a:t> filter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86" y="492094"/>
            <a:ext cx="4460809" cy="1517460"/>
          </a:xfrm>
          <a:prstGeom prst="rect">
            <a:avLst/>
          </a:prstGeom>
        </p:spPr>
      </p:pic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86" y="2171700"/>
            <a:ext cx="2792292" cy="61724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486" y="2951089"/>
            <a:ext cx="2794083" cy="5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9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 err="1"/>
              <a:t>Lowpass</a:t>
            </a:r>
            <a:r>
              <a:rPr lang="nl-BE" dirty="0"/>
              <a:t> stage</a:t>
            </a:r>
            <a:endParaRPr lang="en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BE" dirty="0" err="1"/>
              <a:t>Emphisize</a:t>
            </a:r>
            <a:r>
              <a:rPr lang="nl-BE" dirty="0"/>
              <a:t> </a:t>
            </a:r>
            <a:r>
              <a:rPr lang="nl-BE" dirty="0" err="1"/>
              <a:t>peaks</a:t>
            </a:r>
            <a:endParaRPr lang="nl-BE" dirty="0"/>
          </a:p>
          <a:p>
            <a:pPr>
              <a:buNone/>
            </a:pPr>
            <a:r>
              <a:rPr lang="nl-BE" dirty="0" err="1"/>
              <a:t>Squaring</a:t>
            </a:r>
            <a:r>
              <a:rPr lang="nl-BE" dirty="0"/>
              <a:t> </a:t>
            </a:r>
            <a:r>
              <a:rPr lang="nl-BE" dirty="0" err="1"/>
              <a:t>function</a:t>
            </a:r>
            <a:endParaRPr lang="nl-BE" dirty="0"/>
          </a:p>
          <a:p>
            <a:pPr>
              <a:buNone/>
            </a:pPr>
            <a:endParaRPr lang="nl-BE" dirty="0"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922" y="1614575"/>
            <a:ext cx="3464616" cy="83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7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 err="1"/>
              <a:t>Decisionmaking</a:t>
            </a:r>
            <a:r>
              <a:rPr lang="nl-BE" dirty="0"/>
              <a:t> stage</a:t>
            </a:r>
            <a:endParaRPr lang="en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BE" dirty="0" err="1"/>
              <a:t>Detecting</a:t>
            </a:r>
            <a:r>
              <a:rPr lang="nl-BE" dirty="0"/>
              <a:t> </a:t>
            </a:r>
            <a:r>
              <a:rPr lang="nl-BE" dirty="0" err="1"/>
              <a:t>peaks</a:t>
            </a:r>
            <a:endParaRPr lang="nl-BE" dirty="0"/>
          </a:p>
          <a:p>
            <a:pPr>
              <a:buNone/>
            </a:pPr>
            <a:r>
              <a:rPr lang="nl-BE" dirty="0" err="1"/>
              <a:t>Frequency</a:t>
            </a:r>
            <a:r>
              <a:rPr lang="nl-BE" dirty="0"/>
              <a:t> </a:t>
            </a:r>
            <a:r>
              <a:rPr lang="nl-BE" dirty="0" err="1"/>
              <a:t>independant</a:t>
            </a:r>
            <a:endParaRPr lang="nl-BE" dirty="0"/>
          </a:p>
          <a:p>
            <a:pPr>
              <a:buNone/>
            </a:pPr>
            <a:r>
              <a:rPr lang="nl-BE" dirty="0" err="1"/>
              <a:t>Arrythmia</a:t>
            </a:r>
            <a:r>
              <a:rPr lang="nl-BE" dirty="0"/>
              <a:t> </a:t>
            </a:r>
            <a:r>
              <a:rPr lang="nl-BE" dirty="0" err="1"/>
              <a:t>decision</a:t>
            </a:r>
            <a:r>
              <a:rPr lang="nl-BE" dirty="0"/>
              <a:t> making</a:t>
            </a:r>
          </a:p>
          <a:p>
            <a:pPr>
              <a:buNone/>
            </a:pPr>
            <a:r>
              <a:rPr lang="nl-BE" dirty="0"/>
              <a:t>BPM </a:t>
            </a:r>
            <a:r>
              <a:rPr lang="nl-BE" dirty="0" err="1"/>
              <a:t>Calculation</a:t>
            </a:r>
            <a:endParaRPr lang="nl-BE" dirty="0"/>
          </a:p>
          <a:p>
            <a:pPr>
              <a:buNone/>
            </a:pPr>
            <a:endParaRPr lang="nl-BE" dirty="0"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984875"/>
            <a:ext cx="4954702" cy="56950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150" y="1727875"/>
            <a:ext cx="30003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7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gold, butter and ripe lemons. In the spectrum of visible light, yellow is found between green and orange.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colour of the clear sky and the deep sea. It is located between violet and green on the optical spectrum.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3"/>
          </p:nvPr>
        </p:nvSpPr>
        <p:spPr>
          <a:xfrm>
            <a:off x="3626299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57200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gold, butter and ripe lemons. In the spectrum of visible light, yellow is found between green and orange.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2"/>
          </p:nvPr>
        </p:nvSpPr>
        <p:spPr>
          <a:xfrm>
            <a:off x="2041749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colour of the clear sky and the deep sea. It is located between violet and green on the optical spectrum.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3"/>
          </p:nvPr>
        </p:nvSpPr>
        <p:spPr>
          <a:xfrm>
            <a:off x="3626299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270" name="Shape 270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You can </a:t>
            </a:r>
            <a:r>
              <a:rPr lang="nl-BE" dirty="0"/>
              <a:t>contact us:</a:t>
            </a:r>
            <a:endParaRPr lang="en" dirty="0"/>
          </a:p>
          <a:p>
            <a:r>
              <a:rPr lang="nl-BE" dirty="0"/>
              <a:t> </a:t>
            </a:r>
            <a:r>
              <a:rPr lang="nl-BE" dirty="0">
                <a:solidFill>
                  <a:schemeClr val="bg1"/>
                </a:solidFill>
              </a:rPr>
              <a:t>nathan.aertgeerts@student.ap.be</a:t>
            </a:r>
          </a:p>
          <a:p>
            <a:r>
              <a:rPr lang="nl-BE" dirty="0">
                <a:solidFill>
                  <a:schemeClr val="bg1"/>
                </a:solidFill>
              </a:rPr>
              <a:t> mo.bouzim@student.ap.be</a:t>
            </a:r>
          </a:p>
          <a:p>
            <a:r>
              <a:rPr lang="nl-BE" dirty="0">
                <a:solidFill>
                  <a:schemeClr val="bg1"/>
                </a:solidFill>
              </a:rPr>
              <a:t> t5ylma01@students.oamk.fi</a:t>
            </a:r>
            <a:endParaRPr lang="en" dirty="0">
              <a:solidFill>
                <a:schemeClr val="bg1"/>
              </a:solidFill>
              <a:hlinkClick r:id="rId4"/>
            </a:endParaRPr>
          </a:p>
          <a:p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8" name="Shape 276"/>
          <p:cNvSpPr txBox="1">
            <a:spLocks/>
          </p:cNvSpPr>
          <p:nvPr/>
        </p:nvSpPr>
        <p:spPr>
          <a:xfrm>
            <a:off x="609600" y="11372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/>
              <a:t>CREDITS</a:t>
            </a:r>
          </a:p>
        </p:txBody>
      </p:sp>
      <p:sp>
        <p:nvSpPr>
          <p:cNvPr id="9" name="Shape 277"/>
          <p:cNvSpPr txBox="1">
            <a:spLocks/>
          </p:cNvSpPr>
          <p:nvPr/>
        </p:nvSpPr>
        <p:spPr>
          <a:xfrm>
            <a:off x="609599" y="1867522"/>
            <a:ext cx="4943959" cy="2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 typeface="Varela"/>
              <a:buNone/>
            </a:pPr>
            <a:r>
              <a:rPr lang="en" dirty="0"/>
              <a:t>Special thanks to all the people who </a:t>
            </a:r>
            <a:r>
              <a:rPr lang="nl-BE" dirty="0"/>
              <a:t>helped making this possible</a:t>
            </a:r>
            <a:r>
              <a:rPr lang="en" dirty="0"/>
              <a:t>:</a:t>
            </a:r>
          </a:p>
          <a:p>
            <a:pPr marL="457200" indent="-228600"/>
            <a:r>
              <a:rPr lang="nl-BE" dirty="0"/>
              <a:t>Tom &amp; Luc Peeters</a:t>
            </a:r>
          </a:p>
          <a:p>
            <a:pPr marL="457200" indent="-228600"/>
            <a:r>
              <a:rPr lang="nl-BE" dirty="0"/>
              <a:t>Pekka Alaluukas &amp; Jaakko Kaski</a:t>
            </a:r>
          </a:p>
          <a:p>
            <a:pPr marL="457200" indent="-228600"/>
            <a:r>
              <a:rPr lang="nl-BE" dirty="0"/>
              <a:t>Marko &amp; Veli-Pekka, Nathan &amp; Mo</a:t>
            </a:r>
            <a:endParaRPr lang="en" u="sng" dirty="0">
              <a:hlinkClick r:id="rId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2870550" y="1825875"/>
            <a:ext cx="2436900" cy="164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EDIT IN POWERPOINT®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Click on the button under the presentation preview that says "Download as PowerPoint template". You will get a .pptx file that you can edit in PowerPoint.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Remember to download and install the fonts used in this presentation (you’ll find the links to the font files needed in the </a:t>
            </a:r>
            <a:r>
              <a:rPr lang="en" sz="1000" u="sng">
                <a:hlinkClick r:id="rId4"/>
              </a:rPr>
              <a:t>Presentation design slide</a:t>
            </a:r>
            <a:r>
              <a:rPr lang="en" sz="1000"/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1000" b="1"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457200" y="4166525"/>
            <a:ext cx="6969600" cy="41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More info on how to use this template at </a:t>
            </a:r>
            <a:r>
              <a:rPr lang="en" sz="1000" b="1" u="sng">
                <a:hlinkClick r:id="rId5"/>
              </a:rPr>
              <a:t>www.slidescarnival.com/help-use-presentation-template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This template is free to use under </a:t>
            </a:r>
            <a:r>
              <a:rPr lang="en" sz="1000" u="sng">
                <a:hlinkClick r:id="rId6"/>
              </a:rPr>
              <a:t>Creative Commons Attribution license</a:t>
            </a:r>
            <a:r>
              <a:rPr lang="en" sz="1000"/>
              <a:t>. You can keep the Credits slide or mention SlidesCarnival and other resources used in a slide footer.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endParaRPr sz="10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825875"/>
            <a:ext cx="2276400" cy="164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Click on the button under the presentation preview that says "Use as Google Slides Theme".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You will get a copy of this document on your Google Drive and will be able to edit, add or delete slides.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You have to be signed in to your Google account.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endParaRPr sz="1000"/>
          </a:p>
          <a:p>
            <a:pPr lvl="0">
              <a:spcBef>
                <a:spcPts val="0"/>
              </a:spcBef>
              <a:buNone/>
            </a:pP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920549" y="1089824"/>
            <a:ext cx="7508081" cy="358791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2653362" y="42518"/>
            <a:ext cx="4042453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/>
              <a:t>Shocking Facts all around the world</a:t>
            </a:r>
            <a:endParaRPr lang="en" dirty="0"/>
          </a:p>
        </p:txBody>
      </p:sp>
      <p:sp>
        <p:nvSpPr>
          <p:cNvPr id="171" name="Shape 171"/>
          <p:cNvSpPr/>
          <p:nvPr/>
        </p:nvSpPr>
        <p:spPr>
          <a:xfrm>
            <a:off x="3484500" y="750786"/>
            <a:ext cx="2459100" cy="181902"/>
          </a:xfrm>
          <a:prstGeom prst="wedgeRectCallout">
            <a:avLst>
              <a:gd name="adj1" fmla="val -14933"/>
              <a:gd name="adj2" fmla="val 163576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>
                <a:solidFill>
                  <a:schemeClr val="bg1"/>
                </a:solidFill>
              </a:rPr>
              <a:t>1 out of 18 has Cardiac Arrhythmia worldwide.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12" name="Shape 171"/>
          <p:cNvSpPr/>
          <p:nvPr/>
        </p:nvSpPr>
        <p:spPr>
          <a:xfrm flipH="1">
            <a:off x="173766" y="2611647"/>
            <a:ext cx="1499586" cy="908794"/>
          </a:xfrm>
          <a:prstGeom prst="wedgeRectCallout">
            <a:avLst>
              <a:gd name="adj1" fmla="val -66441"/>
              <a:gd name="adj2" fmla="val -106236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Approximately 500.000 Americans die every year from a heart disease, Cardiac Arrhythmia</a:t>
            </a:r>
            <a:r>
              <a:rPr lang="en-US" sz="800" b="1" dirty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 causes the majority of that.</a:t>
            </a:r>
          </a:p>
        </p:txBody>
      </p:sp>
      <p:sp>
        <p:nvSpPr>
          <p:cNvPr id="14" name="Shape 171"/>
          <p:cNvSpPr/>
          <p:nvPr/>
        </p:nvSpPr>
        <p:spPr>
          <a:xfrm>
            <a:off x="2458930" y="1996929"/>
            <a:ext cx="1638241" cy="614718"/>
          </a:xfrm>
          <a:prstGeom prst="wedgeRectCallout">
            <a:avLst>
              <a:gd name="adj1" fmla="val 70465"/>
              <a:gd name="adj2" fmla="val -69963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nl-NL" sz="800" b="1" dirty="0" err="1">
                <a:solidFill>
                  <a:schemeClr val="bg1"/>
                </a:solidFill>
              </a:rPr>
              <a:t>Cardiovascular</a:t>
            </a:r>
            <a:r>
              <a:rPr lang="nl-NL" sz="800" b="1" dirty="0">
                <a:solidFill>
                  <a:schemeClr val="bg1"/>
                </a:solidFill>
              </a:rPr>
              <a:t> </a:t>
            </a:r>
            <a:r>
              <a:rPr lang="nl-NL" sz="800" b="1" dirty="0" err="1">
                <a:solidFill>
                  <a:schemeClr val="bg1"/>
                </a:solidFill>
              </a:rPr>
              <a:t>diseases</a:t>
            </a:r>
            <a:r>
              <a:rPr lang="nl-NL" sz="800" b="1" dirty="0">
                <a:solidFill>
                  <a:schemeClr val="bg1"/>
                </a:solidFill>
              </a:rPr>
              <a:t> are </a:t>
            </a:r>
            <a:r>
              <a:rPr lang="nl-NL" sz="800" b="1" dirty="0" err="1">
                <a:solidFill>
                  <a:schemeClr val="bg1"/>
                </a:solidFill>
              </a:rPr>
              <a:t>the</a:t>
            </a:r>
            <a:r>
              <a:rPr lang="nl-NL" sz="800" b="1" dirty="0">
                <a:solidFill>
                  <a:schemeClr val="bg1"/>
                </a:solidFill>
              </a:rPr>
              <a:t> </a:t>
            </a:r>
            <a:r>
              <a:rPr lang="nl-NL" sz="800" b="1" dirty="0" err="1">
                <a:solidFill>
                  <a:schemeClr val="bg1"/>
                </a:solidFill>
              </a:rPr>
              <a:t>leading</a:t>
            </a:r>
            <a:r>
              <a:rPr lang="nl-NL" sz="800" b="1" dirty="0">
                <a:solidFill>
                  <a:schemeClr val="bg1"/>
                </a:solidFill>
              </a:rPr>
              <a:t> </a:t>
            </a:r>
            <a:r>
              <a:rPr lang="nl-NL" sz="800" b="1" dirty="0" err="1">
                <a:solidFill>
                  <a:schemeClr val="bg1"/>
                </a:solidFill>
              </a:rPr>
              <a:t>cause</a:t>
            </a:r>
            <a:r>
              <a:rPr lang="nl-NL" sz="800" b="1" dirty="0">
                <a:solidFill>
                  <a:schemeClr val="bg1"/>
                </a:solidFill>
              </a:rPr>
              <a:t> of </a:t>
            </a:r>
            <a:r>
              <a:rPr lang="nl-NL" sz="800" b="1" dirty="0" err="1">
                <a:solidFill>
                  <a:schemeClr val="bg1"/>
                </a:solidFill>
              </a:rPr>
              <a:t>death</a:t>
            </a:r>
            <a:r>
              <a:rPr lang="nl-NL" sz="800" b="1" dirty="0">
                <a:solidFill>
                  <a:schemeClr val="bg1"/>
                </a:solidFill>
              </a:rPr>
              <a:t> in </a:t>
            </a:r>
            <a:r>
              <a:rPr lang="nl-NL" sz="800" b="1" dirty="0" err="1">
                <a:solidFill>
                  <a:schemeClr val="bg1"/>
                </a:solidFill>
              </a:rPr>
              <a:t>the</a:t>
            </a:r>
            <a:r>
              <a:rPr lang="nl-NL" sz="800" b="1" dirty="0">
                <a:solidFill>
                  <a:schemeClr val="bg1"/>
                </a:solidFill>
              </a:rPr>
              <a:t> EU.</a:t>
            </a:r>
          </a:p>
          <a:p>
            <a:pPr lvl="0"/>
            <a:r>
              <a:rPr lang="nl-NL" sz="800" b="1" dirty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(2013 = 37,5%)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" name="Shape 171"/>
          <p:cNvSpPr/>
          <p:nvPr/>
        </p:nvSpPr>
        <p:spPr>
          <a:xfrm>
            <a:off x="5041710" y="4158794"/>
            <a:ext cx="1459674" cy="514856"/>
          </a:xfrm>
          <a:prstGeom prst="wedgeRectCallout">
            <a:avLst>
              <a:gd name="adj1" fmla="val -66428"/>
              <a:gd name="adj2" fmla="val -131111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>
                <a:solidFill>
                  <a:schemeClr val="bg1"/>
                </a:solidFill>
              </a:rPr>
              <a:t>18% of all deaths in South Africa are cause by Cardiovascular diseases.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6" name="Shape 171"/>
          <p:cNvSpPr/>
          <p:nvPr/>
        </p:nvSpPr>
        <p:spPr>
          <a:xfrm>
            <a:off x="7468881" y="2304288"/>
            <a:ext cx="1459674" cy="514856"/>
          </a:xfrm>
          <a:prstGeom prst="wedgeRectCallout">
            <a:avLst>
              <a:gd name="adj1" fmla="val -128446"/>
              <a:gd name="adj2" fmla="val -147095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Heart disease is the number 1 death cause in Russia.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457200" y="2726350"/>
            <a:ext cx="37602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4200" dirty="0"/>
              <a:t>The Idea</a:t>
            </a:r>
            <a:endParaRPr lang="en" sz="4200" dirty="0"/>
          </a:p>
        </p:txBody>
      </p:sp>
      <p:sp>
        <p:nvSpPr>
          <p:cNvPr id="105" name="Shape 105"/>
          <p:cNvSpPr txBox="1">
            <a:spLocks noGrp="1"/>
          </p:cNvSpPr>
          <p:nvPr>
            <p:ph type="subTitle" idx="4294967295"/>
          </p:nvPr>
        </p:nvSpPr>
        <p:spPr>
          <a:xfrm>
            <a:off x="457200" y="3868751"/>
            <a:ext cx="448056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/>
              <a:t>Inform people in advance and offer them a simple solution. Keeping track of their health with FinHeartBel.</a:t>
            </a:r>
            <a:endParaRPr lang="en" dirty="0"/>
          </a:p>
        </p:txBody>
      </p:sp>
      <p:grpSp>
        <p:nvGrpSpPr>
          <p:cNvPr id="106" name="Shape 106"/>
          <p:cNvGrpSpPr/>
          <p:nvPr/>
        </p:nvGrpSpPr>
        <p:grpSpPr>
          <a:xfrm>
            <a:off x="1005900" y="756007"/>
            <a:ext cx="1347989" cy="1347990"/>
            <a:chOff x="6643075" y="3664250"/>
            <a:chExt cx="407950" cy="407975"/>
          </a:xfrm>
        </p:grpSpPr>
        <p:sp>
          <p:nvSpPr>
            <p:cNvPr id="107" name="Shape 10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9" name="Shape 109"/>
          <p:cNvGrpSpPr/>
          <p:nvPr/>
        </p:nvGrpSpPr>
        <p:grpSpPr>
          <a:xfrm rot="21012515">
            <a:off x="926817" y="2279455"/>
            <a:ext cx="554212" cy="554181"/>
            <a:chOff x="576250" y="4319400"/>
            <a:chExt cx="442075" cy="442050"/>
          </a:xfrm>
        </p:grpSpPr>
        <p:sp>
          <p:nvSpPr>
            <p:cNvPr id="110" name="Shape 11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4" name="Shape 114"/>
          <p:cNvSpPr/>
          <p:nvPr/>
        </p:nvSpPr>
        <p:spPr>
          <a:xfrm>
            <a:off x="683418" y="1067204"/>
            <a:ext cx="210696" cy="20118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2697418">
            <a:off x="2071890" y="2097186"/>
            <a:ext cx="319833" cy="30538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324915" y="1922839"/>
            <a:ext cx="128094" cy="12238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1279858">
            <a:off x="537438" y="1674034"/>
            <a:ext cx="128071" cy="12238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0" y="-103978"/>
            <a:ext cx="2889504" cy="99094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3200" dirty="0"/>
              <a:t>Hardware</a:t>
            </a:r>
            <a:endParaRPr lang="en" sz="3200"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5" name="Kuva 8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11047" r="7738" b="4858"/>
          <a:stretch/>
        </p:blipFill>
        <p:spPr>
          <a:xfrm>
            <a:off x="2057400" y="0"/>
            <a:ext cx="7086600" cy="5140844"/>
          </a:xfrm>
          <a:prstGeom prst="rect">
            <a:avLst/>
          </a:prstGeom>
        </p:spPr>
      </p:pic>
      <p:grpSp>
        <p:nvGrpSpPr>
          <p:cNvPr id="8" name="Groeperen 7"/>
          <p:cNvGrpSpPr/>
          <p:nvPr/>
        </p:nvGrpSpPr>
        <p:grpSpPr>
          <a:xfrm>
            <a:off x="205901" y="1101257"/>
            <a:ext cx="1535224" cy="512913"/>
            <a:chOff x="2018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4" name="Afgeronde rechthoek 23"/>
            <p:cNvSpPr/>
            <p:nvPr/>
          </p:nvSpPr>
          <p:spPr>
            <a:xfrm>
              <a:off x="2018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fgeronde rechthoek 5"/>
            <p:cNvSpPr/>
            <p:nvPr/>
          </p:nvSpPr>
          <p:spPr>
            <a:xfrm>
              <a:off x="50226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err="1"/>
                <a:t>Amplifier</a:t>
              </a:r>
              <a:endParaRPr lang="fi-FI" sz="1500" kern="1200" dirty="0"/>
            </a:p>
          </p:txBody>
        </p:sp>
      </p:grpSp>
      <p:grpSp>
        <p:nvGrpSpPr>
          <p:cNvPr id="9" name="Groeperen 8"/>
          <p:cNvGrpSpPr/>
          <p:nvPr/>
        </p:nvGrpSpPr>
        <p:grpSpPr>
          <a:xfrm>
            <a:off x="205901" y="1682475"/>
            <a:ext cx="1535224" cy="488671"/>
            <a:chOff x="1276849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2" name="Afgeronde rechthoek 21"/>
            <p:cNvSpPr/>
            <p:nvPr/>
          </p:nvSpPr>
          <p:spPr>
            <a:xfrm>
              <a:off x="1276849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fgeronde rechthoek 7"/>
            <p:cNvSpPr/>
            <p:nvPr/>
          </p:nvSpPr>
          <p:spPr>
            <a:xfrm>
              <a:off x="1325057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/>
                <a:t>Filter</a:t>
              </a:r>
              <a:endParaRPr lang="fi-FI" sz="1500" kern="1200" dirty="0"/>
            </a:p>
          </p:txBody>
        </p:sp>
      </p:grpSp>
      <p:grpSp>
        <p:nvGrpSpPr>
          <p:cNvPr id="10" name="Groeperen 9"/>
          <p:cNvGrpSpPr/>
          <p:nvPr/>
        </p:nvGrpSpPr>
        <p:grpSpPr>
          <a:xfrm>
            <a:off x="205901" y="2227162"/>
            <a:ext cx="1535224" cy="594360"/>
            <a:chOff x="2551681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0" name="Afgeronde rechthoek 19"/>
            <p:cNvSpPr/>
            <p:nvPr/>
          </p:nvSpPr>
          <p:spPr>
            <a:xfrm>
              <a:off x="2551681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fgeronde rechthoek 9"/>
            <p:cNvSpPr/>
            <p:nvPr/>
          </p:nvSpPr>
          <p:spPr>
            <a:xfrm>
              <a:off x="2599889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err="1"/>
                <a:t>Raise</a:t>
              </a:r>
              <a:r>
                <a:rPr lang="fi-FI" sz="1500" b="0" i="0" kern="1200" dirty="0"/>
                <a:t> of </a:t>
              </a:r>
              <a:r>
                <a:rPr lang="fi-FI" sz="1500" b="0" i="0" kern="1200" dirty="0" err="1"/>
                <a:t>voltage</a:t>
              </a:r>
              <a:r>
                <a:rPr lang="fi-FI" sz="1500" b="0" i="0" kern="1200" dirty="0"/>
                <a:t> </a:t>
              </a:r>
              <a:r>
                <a:rPr lang="fi-FI" sz="1500" b="0" i="0" kern="1200" dirty="0" err="1"/>
                <a:t>level</a:t>
              </a:r>
              <a:endParaRPr lang="fi-FI" sz="1500" kern="12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205901" y="2879898"/>
            <a:ext cx="1535224" cy="493776"/>
            <a:chOff x="3826512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8" name="Afgeronde rechthoek 17"/>
            <p:cNvSpPr/>
            <p:nvPr/>
          </p:nvSpPr>
          <p:spPr>
            <a:xfrm>
              <a:off x="3826512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fgeronde rechthoek 11"/>
            <p:cNvSpPr/>
            <p:nvPr/>
          </p:nvSpPr>
          <p:spPr>
            <a:xfrm>
              <a:off x="3874720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/>
                <a:t>RC </a:t>
              </a:r>
              <a:r>
                <a:rPr lang="fi-FI" sz="1500" b="0" i="0" kern="1200" dirty="0" err="1"/>
                <a:t>filter</a:t>
              </a:r>
              <a:endParaRPr lang="fi-FI" sz="1500" kern="1200" dirty="0"/>
            </a:p>
          </p:txBody>
        </p:sp>
      </p:grpSp>
      <p:grpSp>
        <p:nvGrpSpPr>
          <p:cNvPr id="12" name="Groeperen 11"/>
          <p:cNvGrpSpPr/>
          <p:nvPr/>
        </p:nvGrpSpPr>
        <p:grpSpPr>
          <a:xfrm>
            <a:off x="205901" y="3432050"/>
            <a:ext cx="1535224" cy="499870"/>
            <a:chOff x="5101344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6" name="Afgeronde rechthoek 15"/>
            <p:cNvSpPr/>
            <p:nvPr/>
          </p:nvSpPr>
          <p:spPr>
            <a:xfrm>
              <a:off x="5101344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fgeronde rechthoek 13"/>
            <p:cNvSpPr/>
            <p:nvPr/>
          </p:nvSpPr>
          <p:spPr>
            <a:xfrm>
              <a:off x="5149552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/>
                <a:t>A/D </a:t>
              </a:r>
              <a:r>
                <a:rPr lang="fi-FI" sz="1500" b="0" i="0" kern="1200" dirty="0" err="1"/>
                <a:t>conversion</a:t>
              </a:r>
              <a:endParaRPr lang="fi-FI" sz="1500" kern="1200" dirty="0"/>
            </a:p>
          </p:txBody>
        </p:sp>
      </p:grpSp>
      <p:grpSp>
        <p:nvGrpSpPr>
          <p:cNvPr id="13" name="Groeperen 12"/>
          <p:cNvGrpSpPr/>
          <p:nvPr/>
        </p:nvGrpSpPr>
        <p:grpSpPr>
          <a:xfrm>
            <a:off x="205901" y="3990296"/>
            <a:ext cx="1535224" cy="463219"/>
            <a:chOff x="6376176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4" name="Afgeronde rechthoek 13"/>
            <p:cNvSpPr/>
            <p:nvPr/>
          </p:nvSpPr>
          <p:spPr>
            <a:xfrm>
              <a:off x="6376176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fgeronde rechthoek 15"/>
            <p:cNvSpPr/>
            <p:nvPr/>
          </p:nvSpPr>
          <p:spPr>
            <a:xfrm>
              <a:off x="6424384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/>
                <a:t>SD card</a:t>
              </a:r>
              <a:endParaRPr lang="fi-FI" sz="1500" kern="12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Kuva 5"/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5753" r="3389" b="5678"/>
          <a:stretch/>
        </p:blipFill>
        <p:spPr>
          <a:xfrm>
            <a:off x="373503" y="183652"/>
            <a:ext cx="8420848" cy="4799106"/>
          </a:xfrm>
          <a:prstGeom prst="rect">
            <a:avLst/>
          </a:prstGeo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11000"/>
                  <a:lumMod val="74000"/>
                  <a:lumOff val="26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429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 idx="4294967295"/>
          </p:nvPr>
        </p:nvSpPr>
        <p:spPr>
          <a:xfrm>
            <a:off x="457200" y="1109549"/>
            <a:ext cx="2834640" cy="50502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cxnSp>
        <p:nvCxnSpPr>
          <p:cNvPr id="203" name="Shape 203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4" name="Shape 204"/>
          <p:cNvSpPr/>
          <p:nvPr/>
        </p:nvSpPr>
        <p:spPr>
          <a:xfrm>
            <a:off x="452685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28580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676789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1549600" y="2266950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-BE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Measurements with device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036100" y="2266951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Diagnose online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3792850" y="2266953"/>
            <a:ext cx="1562700" cy="16145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Analyze with our algorithm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3476024" y="614401"/>
            <a:ext cx="5028437" cy="391469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3686445" y="822288"/>
            <a:ext cx="4607699" cy="29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987014" y="1530748"/>
            <a:ext cx="2383800" cy="20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/>
              <a:t>Demonstration</a:t>
            </a:r>
            <a:endParaRPr lang="en" dirty="0"/>
          </a:p>
        </p:txBody>
      </p:sp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48770" y="614401"/>
            <a:ext cx="3337673" cy="747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4000" dirty="0"/>
              <a:t>FinHeartBel</a:t>
            </a:r>
            <a:endParaRPr lang="en" sz="4000" dirty="0"/>
          </a:p>
        </p:txBody>
      </p:sp>
      <p:pic>
        <p:nvPicPr>
          <p:cNvPr id="2" name="Afbeelding 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07" y="822288"/>
            <a:ext cx="4587338" cy="28818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01"/>
          <p:cNvSpPr txBox="1">
            <a:spLocks noGrp="1"/>
          </p:cNvSpPr>
          <p:nvPr>
            <p:ph type="title" idx="4294967295"/>
          </p:nvPr>
        </p:nvSpPr>
        <p:spPr>
          <a:xfrm>
            <a:off x="457200" y="1109549"/>
            <a:ext cx="2834640" cy="50502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OUR PROCESS IS EASY</a:t>
            </a:r>
            <a:r>
              <a:rPr lang="nl-BE"/>
              <a:t> </a:t>
            </a:r>
            <a:endParaRPr lang="en"/>
          </a:p>
        </p:txBody>
      </p:sp>
      <p:sp>
        <p:nvSpPr>
          <p:cNvPr id="10" name="Shape 20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/>
              <a:t>8</a:t>
            </a:r>
            <a:endParaRPr lang="en" dirty="0"/>
          </a:p>
        </p:txBody>
      </p:sp>
      <p:cxnSp>
        <p:nvCxnSpPr>
          <p:cNvPr id="11" name="Shape 203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204"/>
          <p:cNvSpPr/>
          <p:nvPr/>
        </p:nvSpPr>
        <p:spPr>
          <a:xfrm>
            <a:off x="452685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05"/>
          <p:cNvSpPr/>
          <p:nvPr/>
        </p:nvSpPr>
        <p:spPr>
          <a:xfrm>
            <a:off x="228580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06"/>
          <p:cNvSpPr/>
          <p:nvPr/>
        </p:nvSpPr>
        <p:spPr>
          <a:xfrm>
            <a:off x="676789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207"/>
          <p:cNvSpPr/>
          <p:nvPr/>
        </p:nvSpPr>
        <p:spPr>
          <a:xfrm>
            <a:off x="1549600" y="2266950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-BE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Measurements with device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6" name="Shape 208"/>
          <p:cNvSpPr/>
          <p:nvPr/>
        </p:nvSpPr>
        <p:spPr>
          <a:xfrm>
            <a:off x="6036100" y="2266951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Diagnose online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7" name="Shape 209"/>
          <p:cNvSpPr/>
          <p:nvPr/>
        </p:nvSpPr>
        <p:spPr>
          <a:xfrm>
            <a:off x="3792850" y="2266953"/>
            <a:ext cx="1562700" cy="16145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Analyze with our algorithm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613</Words>
  <Application>Microsoft Office PowerPoint</Application>
  <PresentationFormat>Diavoorstelling (16:9)</PresentationFormat>
  <Paragraphs>103</Paragraphs>
  <Slides>17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Arial</vt:lpstr>
      <vt:lpstr>Raleway</vt:lpstr>
      <vt:lpstr>Twentieth Century</vt:lpstr>
      <vt:lpstr>Varela</vt:lpstr>
      <vt:lpstr>Ragozine template</vt:lpstr>
      <vt:lpstr>FinHeartBel</vt:lpstr>
      <vt:lpstr>PowerPoint-presentatie</vt:lpstr>
      <vt:lpstr>Shocking Facts all around the world</vt:lpstr>
      <vt:lpstr>The Idea</vt:lpstr>
      <vt:lpstr>Hardware</vt:lpstr>
      <vt:lpstr>PowerPoint-presentatie</vt:lpstr>
      <vt:lpstr>OUR PROCESS IS EASY</vt:lpstr>
      <vt:lpstr>FinHeartBel</vt:lpstr>
      <vt:lpstr>OUR PROCESS IS EASY </vt:lpstr>
      <vt:lpstr>ALGORITHM</vt:lpstr>
      <vt:lpstr>Algorithm</vt:lpstr>
      <vt:lpstr>Highpass linear regression</vt:lpstr>
      <vt:lpstr>Lowpass stage</vt:lpstr>
      <vt:lpstr>Decisionmaking stage</vt:lpstr>
      <vt:lpstr>LET’S REVIEW SOME CONCEPTS</vt:lpstr>
      <vt:lpstr>THANKS!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mo laptop</cp:lastModifiedBy>
  <cp:revision>34</cp:revision>
  <dcterms:modified xsi:type="dcterms:W3CDTF">2017-05-23T10:58:10Z</dcterms:modified>
</cp:coreProperties>
</file>